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5" r:id="rId5"/>
    <p:sldMasterId id="2147493672" r:id="rId6"/>
    <p:sldMasterId id="2147493697" r:id="rId7"/>
    <p:sldMasterId id="2147493708" r:id="rId8"/>
  </p:sldMasterIdLst>
  <p:notesMasterIdLst>
    <p:notesMasterId r:id="rId72"/>
  </p:notesMasterIdLst>
  <p:handoutMasterIdLst>
    <p:handoutMasterId r:id="rId73"/>
  </p:handoutMasterIdLst>
  <p:sldIdLst>
    <p:sldId id="854" r:id="rId9"/>
    <p:sldId id="1047" r:id="rId10"/>
    <p:sldId id="1051" r:id="rId11"/>
    <p:sldId id="2142532297" r:id="rId12"/>
    <p:sldId id="2142532298" r:id="rId13"/>
    <p:sldId id="1078" r:id="rId14"/>
    <p:sldId id="984" r:id="rId15"/>
    <p:sldId id="985" r:id="rId16"/>
    <p:sldId id="1162" r:id="rId17"/>
    <p:sldId id="2142532299" r:id="rId18"/>
    <p:sldId id="300" r:id="rId19"/>
    <p:sldId id="408" r:id="rId20"/>
    <p:sldId id="1163" r:id="rId21"/>
    <p:sldId id="1099" r:id="rId22"/>
    <p:sldId id="878" r:id="rId23"/>
    <p:sldId id="575" r:id="rId24"/>
    <p:sldId id="576" r:id="rId25"/>
    <p:sldId id="577" r:id="rId26"/>
    <p:sldId id="578" r:id="rId27"/>
    <p:sldId id="2142532316" r:id="rId28"/>
    <p:sldId id="579" r:id="rId29"/>
    <p:sldId id="340" r:id="rId30"/>
    <p:sldId id="1249" r:id="rId31"/>
    <p:sldId id="1250" r:id="rId32"/>
    <p:sldId id="1254" r:id="rId33"/>
    <p:sldId id="350" r:id="rId34"/>
    <p:sldId id="351" r:id="rId35"/>
    <p:sldId id="352" r:id="rId36"/>
    <p:sldId id="353" r:id="rId37"/>
    <p:sldId id="354" r:id="rId38"/>
    <p:sldId id="2142532307" r:id="rId39"/>
    <p:sldId id="433" r:id="rId40"/>
    <p:sldId id="434" r:id="rId41"/>
    <p:sldId id="435" r:id="rId42"/>
    <p:sldId id="436" r:id="rId43"/>
    <p:sldId id="426" r:id="rId44"/>
    <p:sldId id="427" r:id="rId45"/>
    <p:sldId id="2142532309" r:id="rId46"/>
    <p:sldId id="2142532310" r:id="rId47"/>
    <p:sldId id="2142532312" r:id="rId48"/>
    <p:sldId id="2142532313" r:id="rId49"/>
    <p:sldId id="2142532314" r:id="rId50"/>
    <p:sldId id="648" r:id="rId51"/>
    <p:sldId id="452" r:id="rId52"/>
    <p:sldId id="1074" r:id="rId53"/>
    <p:sldId id="1076" r:id="rId54"/>
    <p:sldId id="1077" r:id="rId55"/>
    <p:sldId id="1113" r:id="rId56"/>
    <p:sldId id="1114" r:id="rId57"/>
    <p:sldId id="2142532318" r:id="rId58"/>
    <p:sldId id="2142532319" r:id="rId59"/>
    <p:sldId id="1117" r:id="rId60"/>
    <p:sldId id="1198" r:id="rId61"/>
    <p:sldId id="1203" r:id="rId62"/>
    <p:sldId id="1204" r:id="rId63"/>
    <p:sldId id="1199" r:id="rId64"/>
    <p:sldId id="1200" r:id="rId65"/>
    <p:sldId id="1213" r:id="rId66"/>
    <p:sldId id="1202" r:id="rId67"/>
    <p:sldId id="1205" r:id="rId68"/>
    <p:sldId id="1206" r:id="rId69"/>
    <p:sldId id="1207" r:id="rId70"/>
    <p:sldId id="2142532317"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p:restoredTop sz="96793"/>
  </p:normalViewPr>
  <p:slideViewPr>
    <p:cSldViewPr snapToObjects="1">
      <p:cViewPr varScale="1">
        <p:scale>
          <a:sx n="197" d="100"/>
          <a:sy n="197" d="100"/>
        </p:scale>
        <p:origin x="-224" y="3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10/13/23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50</a:t>
            </a:fld>
            <a:endParaRPr lang="en-US" altLang="en-US"/>
          </a:p>
        </p:txBody>
      </p:sp>
    </p:spTree>
    <p:extLst>
      <p:ext uri="{BB962C8B-B14F-4D97-AF65-F5344CB8AC3E}">
        <p14:creationId xmlns:p14="http://schemas.microsoft.com/office/powerpoint/2010/main" val="2159522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7968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15</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855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8814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9658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9273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831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0677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0868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60183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2294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2564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223639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90972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372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56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10/13/23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95889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10/13/23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598969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10/13/23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94738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10/13/23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0737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10/13/23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95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34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737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10/13/23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10/13/23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10/13/23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10/13/23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2681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6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408414"/>
      </p:ext>
    </p:extLst>
  </p:cSld>
  <p:clrMap bg1="lt1" tx1="dk1" bg2="lt2" tx2="dk2" accent1="accent1" accent2="accent2" accent3="accent3" accent4="accent4" accent5="accent5" accent6="accent6" hlink="hlink" folHlink="folHlink"/>
  <p:sldLayoutIdLst>
    <p:sldLayoutId id="2147493636" r:id="rId1"/>
    <p:sldLayoutId id="2147493637" r:id="rId2"/>
    <p:sldLayoutId id="2147493638" r:id="rId3"/>
    <p:sldLayoutId id="2147493639" r:id="rId4"/>
    <p:sldLayoutId id="2147493640" r:id="rId5"/>
    <p:sldLayoutId id="2147493641" r:id="rId6"/>
    <p:sldLayoutId id="2147493642" r:id="rId7"/>
    <p:sldLayoutId id="2147493643" r:id="rId8"/>
    <p:sldLayoutId id="2147493644" r:id="rId9"/>
    <p:sldLayoutId id="2147493645" r:id="rId10"/>
    <p:sldLayoutId id="2147493646" r:id="rId11"/>
    <p:sldLayoutId id="214749364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92965608"/>
      </p:ext>
    </p:extLst>
  </p:cSld>
  <p:clrMap bg1="lt1" tx1="dk1" bg2="lt2" tx2="dk2" accent1="accent1" accent2="accent2" accent3="accent3" accent4="accent4" accent5="accent5" accent6="accent6" hlink="hlink" folHlink="folHlink"/>
  <p:sldLayoutIdLst>
    <p:sldLayoutId id="2147493698" r:id="rId1"/>
    <p:sldLayoutId id="2147493699" r:id="rId2"/>
    <p:sldLayoutId id="2147493700" r:id="rId3"/>
    <p:sldLayoutId id="2147493701" r:id="rId4"/>
    <p:sldLayoutId id="2147493702" r:id="rId5"/>
    <p:sldLayoutId id="2147493703" r:id="rId6"/>
    <p:sldLayoutId id="2147493704" r:id="rId7"/>
    <p:sldLayoutId id="2147493705" r:id="rId8"/>
    <p:sldLayoutId id="2147493706" r:id="rId9"/>
    <p:sldLayoutId id="2147493707"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localhost:5001/f23_imdb_clean/name_basics?deathYear=2023&amp;birthyear=1960" TargetMode="External"/><Relationship Id="rId2" Type="http://schemas.openxmlformats.org/officeDocument/2006/relationships/hyperlink" Target="http://localhost:5001/f23_imdb_clean/name_basics/nm0000158"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br>
              <a:rPr lang="en-US" altLang="en-US" sz="2800" i="1" dirty="0"/>
            </a:br>
            <a:r>
              <a:rPr lang="en-US" altLang="en-US" sz="2800" i="1" dirty="0"/>
              <a:t>Lecture 6: ER, Relational, SQL (V)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457200" y="830207"/>
            <a:ext cx="8381999" cy="3677840"/>
          </a:xfrm>
        </p:spPr>
        <p:txBody>
          <a:bodyPr/>
          <a:lstStyle/>
          <a:p>
            <a:r>
              <a:rPr lang="en-US" altLang="en-US" sz="1600" dirty="0"/>
              <a:t>Specification notation for defining the database schema</a:t>
            </a:r>
          </a:p>
          <a:p>
            <a:pPr lvl="1">
              <a:buFont typeface="Monotype Sorts" charset="2"/>
              <a:buNone/>
            </a:pPr>
            <a:r>
              <a:rPr lang="en-US" altLang="en-US" sz="1400" dirty="0"/>
              <a:t>Example:	</a:t>
            </a:r>
            <a:r>
              <a:rPr lang="en-US" altLang="en-US" sz="1400" b="1" dirty="0"/>
              <a:t>create table</a:t>
            </a:r>
            <a:r>
              <a:rPr lang="en-US" altLang="en-US" sz="1400" dirty="0"/>
              <a:t> </a:t>
            </a:r>
            <a:r>
              <a:rPr lang="en-US" altLang="en-US" sz="1400" i="1" dirty="0"/>
              <a:t>instructor</a:t>
            </a:r>
            <a:r>
              <a:rPr lang="en-US" altLang="en-US" sz="1400" dirty="0"/>
              <a:t> (</a:t>
            </a:r>
            <a:br>
              <a:rPr lang="en-US" altLang="en-US" sz="1400" dirty="0"/>
            </a:br>
            <a:r>
              <a:rPr lang="en-US" altLang="en-US" sz="1400" dirty="0"/>
              <a:t>                             </a:t>
            </a:r>
            <a:r>
              <a:rPr lang="en-US" altLang="en-US" sz="1400" i="1" dirty="0"/>
              <a:t>ID</a:t>
            </a:r>
            <a:r>
              <a:rPr lang="en-US" altLang="en-US" sz="1400" dirty="0"/>
              <a:t>                </a:t>
            </a:r>
            <a:r>
              <a:rPr lang="en-US" altLang="en-US" sz="1400" b="1" dirty="0"/>
              <a:t>char</a:t>
            </a:r>
            <a:r>
              <a:rPr lang="en-US" altLang="en-US" sz="1400" dirty="0"/>
              <a:t>(5),</a:t>
            </a:r>
            <a:br>
              <a:rPr lang="en-US" altLang="en-US" sz="1400" dirty="0"/>
            </a:br>
            <a:r>
              <a:rPr lang="en-US" altLang="en-US" sz="1400" dirty="0"/>
              <a:t>                             </a:t>
            </a:r>
            <a:r>
              <a:rPr lang="en-US" altLang="en-US" sz="1400" i="1" dirty="0"/>
              <a:t>name           </a:t>
            </a:r>
            <a:r>
              <a:rPr lang="en-US" altLang="en-US" sz="1400" b="1" dirty="0"/>
              <a:t>varchar</a:t>
            </a:r>
            <a:r>
              <a:rPr lang="en-US" altLang="en-US" sz="1400" dirty="0"/>
              <a:t>(20)</a:t>
            </a:r>
            <a:r>
              <a:rPr lang="en-US" altLang="en-US" sz="1400" b="1" dirty="0"/>
              <a:t>,</a:t>
            </a:r>
            <a:br>
              <a:rPr lang="en-US" altLang="en-US" sz="1400" b="1" i="1" dirty="0"/>
            </a:br>
            <a:r>
              <a:rPr lang="en-US" altLang="en-US" sz="1400" b="1" i="1" dirty="0"/>
              <a:t>                             </a:t>
            </a:r>
            <a:r>
              <a:rPr lang="en-US" altLang="en-US" sz="1400" i="1" dirty="0" err="1"/>
              <a:t>dept_name</a:t>
            </a:r>
            <a:r>
              <a:rPr lang="en-US" altLang="en-US" sz="1400" i="1" dirty="0"/>
              <a:t>  </a:t>
            </a:r>
            <a:r>
              <a:rPr lang="en-US" altLang="en-US" sz="1400" b="1" dirty="0"/>
              <a:t>varchar</a:t>
            </a:r>
            <a:r>
              <a:rPr lang="en-US" altLang="en-US" sz="1400" dirty="0"/>
              <a:t>(20),</a:t>
            </a:r>
            <a:br>
              <a:rPr lang="en-US" altLang="en-US" sz="1400" dirty="0"/>
            </a:br>
            <a:r>
              <a:rPr lang="en-US" altLang="en-US" sz="1400" dirty="0"/>
              <a:t>                             </a:t>
            </a:r>
            <a:r>
              <a:rPr lang="en-US" altLang="en-US" sz="1400" i="1" dirty="0"/>
              <a:t>salary</a:t>
            </a:r>
            <a:r>
              <a:rPr lang="en-US" altLang="en-US" sz="1400" dirty="0"/>
              <a:t>           </a:t>
            </a:r>
            <a:r>
              <a:rPr lang="en-US" altLang="en-US" sz="1400" b="1" dirty="0"/>
              <a:t>numeric</a:t>
            </a:r>
            <a:r>
              <a:rPr lang="en-US" altLang="en-US" sz="1400" dirty="0"/>
              <a:t>(8,2))</a:t>
            </a:r>
          </a:p>
          <a:p>
            <a:r>
              <a:rPr lang="en-US" altLang="en-US" sz="1600" dirty="0"/>
              <a:t>DDL compiler generates a set of table templates stored in a </a:t>
            </a:r>
            <a:r>
              <a:rPr lang="en-US" altLang="en-US" sz="1600" b="1" i="1" dirty="0">
                <a:solidFill>
                  <a:srgbClr val="002060"/>
                </a:solidFill>
              </a:rPr>
              <a:t>data dictionary</a:t>
            </a:r>
          </a:p>
          <a:p>
            <a:r>
              <a:rPr lang="en-US" altLang="en-US" sz="1600" dirty="0"/>
              <a:t>Data dictionary contains metadata (i.e., data about data)</a:t>
            </a:r>
          </a:p>
          <a:p>
            <a:pPr lvl="1"/>
            <a:r>
              <a:rPr lang="en-US" altLang="en-US" sz="1400" dirty="0"/>
              <a:t>Database schema </a:t>
            </a:r>
          </a:p>
          <a:p>
            <a:pPr lvl="1"/>
            <a:r>
              <a:rPr lang="en-US" altLang="en-US" sz="1400" dirty="0"/>
              <a:t>Integrity constraints</a:t>
            </a:r>
          </a:p>
          <a:p>
            <a:pPr lvl="2"/>
            <a:r>
              <a:rPr lang="en-US" altLang="en-US" sz="1200" dirty="0"/>
              <a:t>Primary key (ID uniquely identifies instructors)</a:t>
            </a:r>
          </a:p>
          <a:p>
            <a:pPr lvl="1"/>
            <a:r>
              <a:rPr lang="en-US" altLang="en-US" sz="1400" dirty="0"/>
              <a:t>Authorization</a:t>
            </a:r>
          </a:p>
          <a:p>
            <a:pPr lvl="2"/>
            <a:r>
              <a:rPr lang="en-US" altLang="en-US" sz="1200" dirty="0"/>
              <a:t>Who can access what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762000" y="1334691"/>
            <a:ext cx="8229600" cy="3395663"/>
          </a:xfrm>
        </p:spPr>
        <p:txBody>
          <a:bodyPr/>
          <a:lstStyle/>
          <a:p>
            <a:pPr>
              <a:lnSpc>
                <a:spcPct val="90000"/>
              </a:lnSpc>
            </a:pPr>
            <a:r>
              <a:rPr lang="en-US" altLang="en-US" sz="1600" dirty="0"/>
              <a:t>Information about relations</a:t>
            </a:r>
          </a:p>
          <a:p>
            <a:pPr lvl="1">
              <a:lnSpc>
                <a:spcPct val="90000"/>
              </a:lnSpc>
            </a:pPr>
            <a:r>
              <a:rPr lang="en-US" altLang="en-US" sz="1400" dirty="0"/>
              <a:t>names of relations</a:t>
            </a:r>
          </a:p>
          <a:p>
            <a:pPr lvl="1">
              <a:lnSpc>
                <a:spcPct val="90000"/>
              </a:lnSpc>
            </a:pPr>
            <a:r>
              <a:rPr lang="en-US" altLang="en-US" sz="1400" dirty="0"/>
              <a:t>names, types and lengths of attributes of each relation</a:t>
            </a:r>
          </a:p>
          <a:p>
            <a:pPr lvl="1">
              <a:lnSpc>
                <a:spcPct val="90000"/>
              </a:lnSpc>
            </a:pPr>
            <a:r>
              <a:rPr lang="en-US" altLang="en-US" sz="1400" dirty="0"/>
              <a:t>names and definitions of views</a:t>
            </a:r>
          </a:p>
          <a:p>
            <a:pPr lvl="1">
              <a:lnSpc>
                <a:spcPct val="90000"/>
              </a:lnSpc>
            </a:pPr>
            <a:r>
              <a:rPr lang="en-US" altLang="en-US" sz="1400" dirty="0"/>
              <a:t>integrity constraints</a:t>
            </a:r>
          </a:p>
          <a:p>
            <a:pPr>
              <a:lnSpc>
                <a:spcPct val="90000"/>
              </a:lnSpc>
            </a:pPr>
            <a:r>
              <a:rPr lang="en-US" altLang="en-US" sz="1600" dirty="0"/>
              <a:t>User and accounting information, including passwords</a:t>
            </a:r>
          </a:p>
          <a:p>
            <a:pPr>
              <a:lnSpc>
                <a:spcPct val="90000"/>
              </a:lnSpc>
            </a:pPr>
            <a:r>
              <a:rPr lang="en-US" altLang="en-US" sz="1600" dirty="0"/>
              <a:t>Statistical and descriptive data</a:t>
            </a:r>
          </a:p>
          <a:p>
            <a:pPr lvl="1">
              <a:lnSpc>
                <a:spcPct val="90000"/>
              </a:lnSpc>
            </a:pPr>
            <a:r>
              <a:rPr lang="en-US" altLang="en-US" sz="1400" dirty="0"/>
              <a:t>number of tuples in each relation</a:t>
            </a:r>
          </a:p>
          <a:p>
            <a:pPr>
              <a:lnSpc>
                <a:spcPct val="90000"/>
              </a:lnSpc>
            </a:pPr>
            <a:r>
              <a:rPr lang="en-US" altLang="en-US" sz="1600" dirty="0"/>
              <a:t>Physical file organization information</a:t>
            </a:r>
          </a:p>
          <a:p>
            <a:pPr lvl="1">
              <a:lnSpc>
                <a:spcPct val="90000"/>
              </a:lnSpc>
            </a:pPr>
            <a:r>
              <a:rPr lang="en-US" altLang="en-US" sz="1400" dirty="0"/>
              <a:t>How relation is stored (sequential/hash/…)</a:t>
            </a:r>
          </a:p>
          <a:p>
            <a:pPr lvl="1">
              <a:lnSpc>
                <a:spcPct val="90000"/>
              </a:lnSpc>
            </a:pPr>
            <a:r>
              <a:rPr lang="en-US" altLang="en-US" sz="1400" dirty="0"/>
              <a:t>Physical location of relation </a:t>
            </a:r>
          </a:p>
          <a:p>
            <a:pPr>
              <a:lnSpc>
                <a:spcPct val="90000"/>
              </a:lnSpc>
            </a:pPr>
            <a:r>
              <a:rPr lang="en-US" altLang="en-US" sz="1600"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idx="1"/>
          </p:nvPr>
        </p:nvSpPr>
        <p:spPr>
          <a:noFill/>
        </p:spPr>
        <p:txBody>
          <a:bodyPr/>
          <a:lstStyle/>
          <a:p>
            <a:r>
              <a:rPr lang="en-US" altLang="en-US" dirty="0"/>
              <a:t>Relational representation on disk</a:t>
            </a:r>
          </a:p>
          <a:p>
            <a:r>
              <a:rPr lang="en-US" altLang="en-US" dirty="0"/>
              <a:t>Specialized data structures designed for efficient access, in memory</a:t>
            </a:r>
          </a:p>
        </p:txBody>
      </p:sp>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28750"/>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18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Design Patterns and Advanced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Model and Concepts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3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6: ER, Relational, SQL V, Applications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a:xfrm>
            <a:off x="172570" y="514350"/>
            <a:ext cx="8839200" cy="4114800"/>
          </a:xfrm>
        </p:spPr>
        <p:txBody>
          <a:bodyPr/>
          <a:lstStyle/>
          <a:p>
            <a:pPr>
              <a:spcBef>
                <a:spcPts val="0"/>
              </a:spcBef>
              <a:spcAft>
                <a:spcPts val="600"/>
              </a:spcAft>
            </a:pPr>
            <a:r>
              <a:rPr lang="en-US" dirty="0"/>
              <a:t>Some examples:</a:t>
            </a:r>
          </a:p>
          <a:p>
            <a:pPr lvl="1">
              <a:spcBef>
                <a:spcPts val="0"/>
              </a:spcBef>
              <a:spcAft>
                <a:spcPts val="600"/>
              </a:spcAft>
            </a:pPr>
            <a:r>
              <a:rPr lang="en-US" dirty="0"/>
              <a:t>Loading IMDB datasets.</a:t>
            </a:r>
          </a:p>
          <a:p>
            <a:pPr lvl="1">
              <a:spcBef>
                <a:spcPts val="0"/>
              </a:spcBef>
              <a:spcAft>
                <a:spcPts val="600"/>
              </a:spcAft>
            </a:pPr>
            <a:r>
              <a:rPr lang="en-US" dirty="0"/>
              <a:t>A little fun with indexes.</a:t>
            </a:r>
          </a:p>
          <a:p>
            <a:pPr lvl="1">
              <a:spcBef>
                <a:spcPts val="0"/>
              </a:spcBef>
              <a:spcAft>
                <a:spcPts val="600"/>
              </a:spcAft>
            </a:pPr>
            <a:r>
              <a:rPr lang="en-US" dirty="0"/>
              <a:t>An example of performance.</a:t>
            </a:r>
          </a:p>
          <a:p>
            <a:pPr>
              <a:spcBef>
                <a:spcPts val="0"/>
              </a:spcBef>
              <a:spcAft>
                <a:spcPts val="600"/>
              </a:spcAft>
            </a:pPr>
            <a:r>
              <a:rPr lang="en-US" dirty="0"/>
              <a:t>Codd’s Rules</a:t>
            </a:r>
          </a:p>
          <a:p>
            <a:pPr lvl="1">
              <a:spcBef>
                <a:spcPts val="0"/>
              </a:spcBef>
              <a:spcAft>
                <a:spcPts val="600"/>
              </a:spcAft>
            </a:pPr>
            <a:r>
              <a:rPr lang="en-US" dirty="0"/>
              <a:t>Overview</a:t>
            </a:r>
          </a:p>
          <a:p>
            <a:pPr lvl="1">
              <a:spcBef>
                <a:spcPts val="0"/>
              </a:spcBef>
              <a:spcAft>
                <a:spcPts val="600"/>
              </a:spcAft>
            </a:pPr>
            <a:r>
              <a:rPr lang="en-US" dirty="0"/>
              <a:t>NULL examples</a:t>
            </a:r>
          </a:p>
          <a:p>
            <a:pPr lvl="1">
              <a:spcBef>
                <a:spcPts val="0"/>
              </a:spcBef>
              <a:spcAft>
                <a:spcPts val="600"/>
              </a:spcAft>
            </a:pPr>
            <a:r>
              <a:rPr lang="en-US" dirty="0"/>
              <a:t>Metadata</a:t>
            </a:r>
          </a:p>
          <a:p>
            <a:pPr>
              <a:spcBef>
                <a:spcPts val="0"/>
              </a:spcBef>
              <a:spcAft>
                <a:spcPts val="600"/>
              </a:spcAft>
            </a:pPr>
            <a:r>
              <a:rPr lang="en-US" dirty="0"/>
              <a:t>ER design patterns and advanced concepts.</a:t>
            </a:r>
          </a:p>
          <a:p>
            <a:pPr>
              <a:spcBef>
                <a:spcPts val="0"/>
              </a:spcBef>
              <a:spcAft>
                <a:spcPts val="600"/>
              </a:spcAft>
            </a:pPr>
            <a:r>
              <a:rPr lang="en-US" dirty="0"/>
              <a:t>Applications: REST and web applications.</a:t>
            </a:r>
          </a:p>
          <a:p>
            <a:pPr>
              <a:spcBef>
                <a:spcPts val="0"/>
              </a:spcBef>
              <a:spcAft>
                <a:spcPts val="600"/>
              </a:spcAft>
            </a:pPr>
            <a:endParaRPr lang="en-US" dirty="0"/>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43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A7EF2D-729E-1448-8C6C-6BCCE09F351A}"/>
              </a:ext>
            </a:extLst>
          </p:cNvPr>
          <p:cNvSpPr>
            <a:spLocks noGrp="1"/>
          </p:cNvSpPr>
          <p:nvPr>
            <p:ph type="title"/>
          </p:nvPr>
        </p:nvSpPr>
        <p:spPr/>
        <p:txBody>
          <a:bodyPr/>
          <a:lstStyle/>
          <a:p>
            <a:r>
              <a:rPr lang="en-US" dirty="0"/>
              <a:t>Approximate Model</a:t>
            </a:r>
          </a:p>
        </p:txBody>
      </p:sp>
      <p:pic>
        <p:nvPicPr>
          <p:cNvPr id="7" name="Picture 6">
            <a:extLst>
              <a:ext uri="{FF2B5EF4-FFF2-40B4-BE49-F238E27FC236}">
                <a16:creationId xmlns:a16="http://schemas.microsoft.com/office/drawing/2014/main" id="{DC6704B7-9BBE-D84F-AC2B-7F1B242C29BD}"/>
              </a:ext>
            </a:extLst>
          </p:cNvPr>
          <p:cNvPicPr>
            <a:picLocks noChangeAspect="1"/>
          </p:cNvPicPr>
          <p:nvPr/>
        </p:nvPicPr>
        <p:blipFill>
          <a:blip r:embed="rId2"/>
          <a:stretch>
            <a:fillRect/>
          </a:stretch>
        </p:blipFill>
        <p:spPr>
          <a:xfrm>
            <a:off x="1295400" y="561031"/>
            <a:ext cx="5848350" cy="4021437"/>
          </a:xfrm>
          <a:prstGeom prst="rect">
            <a:avLst/>
          </a:prstGeom>
        </p:spPr>
      </p:pic>
    </p:spTree>
    <p:extLst>
      <p:ext uri="{BB962C8B-B14F-4D97-AF65-F5344CB8AC3E}">
        <p14:creationId xmlns:p14="http://schemas.microsoft.com/office/powerpoint/2010/main" val="3800667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6F2CD-AE4D-CB48-B08B-E176EB18D101}"/>
              </a:ext>
            </a:extLst>
          </p:cNvPr>
          <p:cNvSpPr>
            <a:spLocks noGrp="1"/>
          </p:cNvSpPr>
          <p:nvPr>
            <p:ph type="title"/>
          </p:nvPr>
        </p:nvSpPr>
        <p:spPr/>
        <p:txBody>
          <a:bodyPr/>
          <a:lstStyle/>
          <a:p>
            <a:r>
              <a:rPr lang="en-US" dirty="0"/>
              <a:t>Course Number</a:t>
            </a:r>
          </a:p>
        </p:txBody>
      </p:sp>
      <p:pic>
        <p:nvPicPr>
          <p:cNvPr id="4" name="Picture 3">
            <a:extLst>
              <a:ext uri="{FF2B5EF4-FFF2-40B4-BE49-F238E27FC236}">
                <a16:creationId xmlns:a16="http://schemas.microsoft.com/office/drawing/2014/main" id="{7C269365-2B6A-FB4C-A933-6FDA797442CA}"/>
              </a:ext>
            </a:extLst>
          </p:cNvPr>
          <p:cNvPicPr>
            <a:picLocks noChangeAspect="1"/>
          </p:cNvPicPr>
          <p:nvPr/>
        </p:nvPicPr>
        <p:blipFill>
          <a:blip r:embed="rId2"/>
          <a:stretch>
            <a:fillRect/>
          </a:stretch>
        </p:blipFill>
        <p:spPr>
          <a:xfrm>
            <a:off x="5219340" y="133350"/>
            <a:ext cx="3752090" cy="4565650"/>
          </a:xfrm>
          <a:prstGeom prst="rect">
            <a:avLst/>
          </a:prstGeom>
        </p:spPr>
      </p:pic>
      <p:pic>
        <p:nvPicPr>
          <p:cNvPr id="5" name="Picture 4">
            <a:extLst>
              <a:ext uri="{FF2B5EF4-FFF2-40B4-BE49-F238E27FC236}">
                <a16:creationId xmlns:a16="http://schemas.microsoft.com/office/drawing/2014/main" id="{45DDE2A5-B621-EF48-A8DE-0DFAD665BA3D}"/>
              </a:ext>
            </a:extLst>
          </p:cNvPr>
          <p:cNvPicPr>
            <a:picLocks noChangeAspect="1"/>
          </p:cNvPicPr>
          <p:nvPr/>
        </p:nvPicPr>
        <p:blipFill>
          <a:blip r:embed="rId3"/>
          <a:stretch>
            <a:fillRect/>
          </a:stretch>
        </p:blipFill>
        <p:spPr>
          <a:xfrm>
            <a:off x="1905000" y="971316"/>
            <a:ext cx="3220551" cy="3698124"/>
          </a:xfrm>
          <a:prstGeom prst="rect">
            <a:avLst/>
          </a:prstGeom>
        </p:spPr>
      </p:pic>
      <p:sp>
        <p:nvSpPr>
          <p:cNvPr id="7" name="TextBox 6">
            <a:extLst>
              <a:ext uri="{FF2B5EF4-FFF2-40B4-BE49-F238E27FC236}">
                <a16:creationId xmlns:a16="http://schemas.microsoft.com/office/drawing/2014/main" id="{A6F76721-FF13-5F41-BCFC-A722E32DC902}"/>
              </a:ext>
            </a:extLst>
          </p:cNvPr>
          <p:cNvSpPr txBox="1"/>
          <p:nvPr/>
        </p:nvSpPr>
        <p:spPr>
          <a:xfrm>
            <a:off x="0" y="524328"/>
            <a:ext cx="5410200" cy="230832"/>
          </a:xfrm>
          <a:prstGeom prst="rect">
            <a:avLst/>
          </a:prstGeom>
          <a:noFill/>
        </p:spPr>
        <p:txBody>
          <a:bodyPr wrap="square">
            <a:spAutoFit/>
          </a:bodyPr>
          <a:lstStyle/>
          <a:p>
            <a:r>
              <a:rPr lang="en-US" sz="900" dirty="0"/>
              <a:t>https://</a:t>
            </a:r>
            <a:r>
              <a:rPr lang="en-US" sz="900" dirty="0" err="1"/>
              <a:t>www.cc-seas.columbia.edu</a:t>
            </a:r>
            <a:r>
              <a:rPr lang="en-US" sz="900" dirty="0"/>
              <a:t>/sites/</a:t>
            </a:r>
            <a:r>
              <a:rPr lang="en-US" sz="900" dirty="0" err="1"/>
              <a:t>dsa</a:t>
            </a:r>
            <a:r>
              <a:rPr lang="en-US" sz="900" dirty="0"/>
              <a:t>/files/handbooks/Columbia%20Key%20to%20Course%20Listing.pdf</a:t>
            </a:r>
          </a:p>
        </p:txBody>
      </p:sp>
    </p:spTree>
    <p:extLst>
      <p:ext uri="{BB962C8B-B14F-4D97-AF65-F5344CB8AC3E}">
        <p14:creationId xmlns:p14="http://schemas.microsoft.com/office/powerpoint/2010/main" val="3138917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8DC3D-26D1-9E44-BA86-56E46F9BB66E}"/>
              </a:ext>
            </a:extLst>
          </p:cNvPr>
          <p:cNvSpPr>
            <a:spLocks noGrp="1"/>
          </p:cNvSpPr>
          <p:nvPr>
            <p:ph type="title"/>
          </p:nvPr>
        </p:nvSpPr>
        <p:spPr/>
        <p:txBody>
          <a:bodyPr/>
          <a:lstStyle/>
          <a:p>
            <a:r>
              <a:rPr lang="en-US" dirty="0"/>
              <a:t>Columbia Open Data Service</a:t>
            </a:r>
          </a:p>
        </p:txBody>
      </p:sp>
      <p:pic>
        <p:nvPicPr>
          <p:cNvPr id="4" name="Picture 3">
            <a:extLst>
              <a:ext uri="{FF2B5EF4-FFF2-40B4-BE49-F238E27FC236}">
                <a16:creationId xmlns:a16="http://schemas.microsoft.com/office/drawing/2014/main" id="{7655FE72-BC1F-3247-BE40-A5517A904CDA}"/>
              </a:ext>
            </a:extLst>
          </p:cNvPr>
          <p:cNvPicPr>
            <a:picLocks noChangeAspect="1"/>
          </p:cNvPicPr>
          <p:nvPr/>
        </p:nvPicPr>
        <p:blipFill>
          <a:blip r:embed="rId2"/>
          <a:stretch>
            <a:fillRect/>
          </a:stretch>
        </p:blipFill>
        <p:spPr>
          <a:xfrm>
            <a:off x="762000" y="560572"/>
            <a:ext cx="6883400" cy="4022355"/>
          </a:xfrm>
          <a:prstGeom prst="rect">
            <a:avLst/>
          </a:prstGeom>
        </p:spPr>
      </p:pic>
    </p:spTree>
    <p:extLst>
      <p:ext uri="{BB962C8B-B14F-4D97-AF65-F5344CB8AC3E}">
        <p14:creationId xmlns:p14="http://schemas.microsoft.com/office/powerpoint/2010/main" val="2315337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 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Tree>
    <p:extLst>
      <p:ext uri="{BB962C8B-B14F-4D97-AF65-F5344CB8AC3E}">
        <p14:creationId xmlns:p14="http://schemas.microsoft.com/office/powerpoint/2010/main" val="1724341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not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Tree>
    <p:extLst>
      <p:ext uri="{BB962C8B-B14F-4D97-AF65-F5344CB8AC3E}">
        <p14:creationId xmlns:p14="http://schemas.microsoft.com/office/powerpoint/2010/main" val="68154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 Some Examples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75201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DDE129-2ADF-4059-E105-0C6EC7DE27F9}"/>
              </a:ext>
            </a:extLst>
          </p:cNvPr>
          <p:cNvSpPr>
            <a:spLocks noGrp="1"/>
          </p:cNvSpPr>
          <p:nvPr>
            <p:ph idx="1"/>
          </p:nvPr>
        </p:nvSpPr>
        <p:spPr/>
        <p:txBody>
          <a:bodyPr/>
          <a:lstStyle/>
          <a:p>
            <a:r>
              <a:rPr lang="en-US" dirty="0"/>
              <a:t>Composite and Multi-Valued Attributes</a:t>
            </a:r>
          </a:p>
          <a:p>
            <a:pPr lvl="1"/>
            <a:r>
              <a:rPr lang="en-US" dirty="0"/>
              <a:t>Composite:</a:t>
            </a:r>
          </a:p>
          <a:p>
            <a:pPr lvl="2"/>
            <a:r>
              <a:rPr lang="en-US" i="1" dirty="0" err="1"/>
              <a:t>primaryName</a:t>
            </a:r>
            <a:r>
              <a:rPr lang="en-US" dirty="0"/>
              <a:t>.</a:t>
            </a:r>
          </a:p>
          <a:p>
            <a:pPr lvl="2"/>
            <a:r>
              <a:rPr lang="en-US" dirty="0"/>
              <a:t>Show simple example of splitting with a function.</a:t>
            </a:r>
          </a:p>
          <a:p>
            <a:pPr lvl="2"/>
            <a:r>
              <a:rPr lang="en-US" dirty="0"/>
              <a:t>Show </a:t>
            </a:r>
            <a:r>
              <a:rPr lang="en-US" dirty="0" err="1"/>
              <a:t>HumanName</a:t>
            </a:r>
            <a:r>
              <a:rPr lang="en-US" dirty="0"/>
              <a:t> and flow.</a:t>
            </a:r>
          </a:p>
          <a:p>
            <a:pPr lvl="1"/>
            <a:r>
              <a:rPr lang="en-US" dirty="0"/>
              <a:t>Multi-Valued:</a:t>
            </a:r>
          </a:p>
          <a:p>
            <a:pPr lvl="2"/>
            <a:r>
              <a:rPr lang="en-US" i="1" dirty="0" err="1"/>
              <a:t>knownFor</a:t>
            </a:r>
            <a:r>
              <a:rPr lang="en-US" dirty="0"/>
              <a:t>.</a:t>
            </a:r>
          </a:p>
          <a:p>
            <a:pPr lvl="2"/>
            <a:r>
              <a:rPr lang="en-US" dirty="0"/>
              <a:t>Show pattern: Create a table. Associative entity.</a:t>
            </a:r>
          </a:p>
          <a:p>
            <a:r>
              <a:rPr lang="en-US" dirty="0"/>
              <a:t>Aggregation: Class-project example.</a:t>
            </a:r>
          </a:p>
          <a:p>
            <a:r>
              <a:rPr lang="en-US" dirty="0"/>
              <a:t>Inheritance examples.</a:t>
            </a:r>
          </a:p>
        </p:txBody>
      </p:sp>
      <p:sp>
        <p:nvSpPr>
          <p:cNvPr id="3" name="Title 2">
            <a:extLst>
              <a:ext uri="{FF2B5EF4-FFF2-40B4-BE49-F238E27FC236}">
                <a16:creationId xmlns:a16="http://schemas.microsoft.com/office/drawing/2014/main" id="{DBFD624D-4605-FF4E-5699-A5CC9B1526B0}"/>
              </a:ext>
            </a:extLst>
          </p:cNvPr>
          <p:cNvSpPr>
            <a:spLocks noGrp="1"/>
          </p:cNvSpPr>
          <p:nvPr>
            <p:ph type="title"/>
          </p:nvPr>
        </p:nvSpPr>
        <p:spPr/>
        <p:txBody>
          <a:bodyPr/>
          <a:lstStyle/>
          <a:p>
            <a:r>
              <a:rPr lang="en-US" dirty="0"/>
              <a:t>Do Some Examples</a:t>
            </a:r>
          </a:p>
        </p:txBody>
      </p:sp>
    </p:spTree>
    <p:extLst>
      <p:ext uri="{BB962C8B-B14F-4D97-AF65-F5344CB8AC3E}">
        <p14:creationId xmlns:p14="http://schemas.microsoft.com/office/powerpoint/2010/main" val="2223746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152400" y="438150"/>
            <a:ext cx="8763000" cy="4524315"/>
          </a:xfrm>
          <a:prstGeom prst="rect">
            <a:avLst/>
          </a:prstGeom>
          <a:noFill/>
        </p:spPr>
        <p:txBody>
          <a:bodyPr wrap="square">
            <a:spAutoFit/>
          </a:bodyPr>
          <a:lstStyle/>
          <a:p>
            <a:r>
              <a:rPr lang="en-US" dirty="0" err="1"/>
              <a:t>jdbc:mysql</a:t>
            </a:r>
            <a:r>
              <a:rPr lang="en-US" dirty="0"/>
              <a:t>://columbia-examples.ckkqqktwkcji.us-east-1.rds.amazonaws.com:3306</a:t>
            </a:r>
          </a:p>
          <a:p>
            <a:endParaRPr lang="en-US" dirty="0"/>
          </a:p>
          <a:p>
            <a:endParaRPr lang="en-US" dirty="0"/>
          </a:p>
          <a:p>
            <a:r>
              <a:rPr lang="en-US" dirty="0"/>
              <a:t>GET </a:t>
            </a:r>
            <a:r>
              <a:rPr lang="en-US" dirty="0">
                <a:hlinkClick r:id="rId2"/>
              </a:rPr>
              <a:t>http://localhost:5001/f23_imdb_clean/name_basics/nm0000158</a:t>
            </a:r>
            <a:endParaRPr lang="en-US" dirty="0"/>
          </a:p>
          <a:p>
            <a:endParaRPr lang="en-US" dirty="0"/>
          </a:p>
          <a:p>
            <a:r>
              <a:rPr lang="en-US" dirty="0"/>
              <a:t>GET </a:t>
            </a:r>
            <a:r>
              <a:rPr lang="en-US" dirty="0">
                <a:hlinkClick r:id="rId3"/>
              </a:rPr>
              <a:t>http://localhost:5001/f23_imdb_clean/name_basics?deathYear=2023&amp;birthyear=1960</a:t>
            </a:r>
            <a:endParaRPr lang="en-US" dirty="0"/>
          </a:p>
          <a:p>
            <a:endParaRPr lang="en-US" dirty="0"/>
          </a:p>
          <a:p>
            <a:r>
              <a:rPr lang="en-US" dirty="0"/>
              <a:t>	select * from f23_imdb_clean.name_basics where</a:t>
            </a:r>
          </a:p>
          <a:p>
            <a:r>
              <a:rPr lang="en-US" dirty="0"/>
              <a:t>		</a:t>
            </a:r>
            <a:r>
              <a:rPr lang="en-US" dirty="0" err="1"/>
              <a:t>deathYear</a:t>
            </a:r>
            <a:r>
              <a:rPr lang="en-US" dirty="0"/>
              <a:t>=2023 AND birthyear=1960</a:t>
            </a:r>
          </a:p>
          <a:p>
            <a:endParaRPr lang="en-US" dirty="0"/>
          </a:p>
          <a:p>
            <a:r>
              <a:rPr lang="en-US" dirty="0"/>
              <a:t>PUT </a:t>
            </a:r>
            <a:r>
              <a:rPr lang="en-US" dirty="0">
                <a:hlinkClick r:id="rId3"/>
              </a:rPr>
              <a:t>http://localhost:5001/f23_imdb_clean/name_basics ?deathYear=2023&amp;birthyear=1960</a:t>
            </a:r>
            <a:endParaRPr lang="en-US" dirty="0"/>
          </a:p>
          <a:p>
            <a:r>
              <a:rPr lang="en-US" dirty="0"/>
              <a:t>	Body {‘</a:t>
            </a:r>
            <a:r>
              <a:rPr lang="en-US" dirty="0" err="1"/>
              <a:t>primaryName</a:t>
            </a:r>
            <a:r>
              <a:rPr lang="en-US" dirty="0"/>
              <a:t>’: ‘Does not matter cause is dead.’}</a:t>
            </a:r>
          </a:p>
          <a:p>
            <a:r>
              <a:rPr lang="en-US" dirty="0"/>
              <a:t>	update f23_imdb_clean.name_basics</a:t>
            </a:r>
          </a:p>
          <a:p>
            <a:r>
              <a:rPr lang="en-US" dirty="0"/>
              <a:t>		set</a:t>
            </a:r>
          </a:p>
          <a:p>
            <a:r>
              <a:rPr lang="en-US" dirty="0"/>
              <a:t>		where </a:t>
            </a:r>
            <a:r>
              <a:rPr lang="en-US" dirty="0" err="1"/>
              <a:t>deathYear</a:t>
            </a:r>
            <a:r>
              <a:rPr lang="en-US" dirty="0"/>
              <a:t>=2023 AND birthyear=1960</a:t>
            </a:r>
          </a:p>
          <a:p>
            <a:endParaRPr lang="en-US" dirty="0"/>
          </a:p>
        </p:txBody>
      </p:sp>
    </p:spTree>
    <p:extLst>
      <p:ext uri="{BB962C8B-B14F-4D97-AF65-F5344CB8AC3E}">
        <p14:creationId xmlns:p14="http://schemas.microsoft.com/office/powerpoint/2010/main" val="2252940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Simple web application template.</a:t>
            </a:r>
          </a:p>
          <a:p>
            <a:r>
              <a:rPr lang="en-US" dirty="0"/>
              <a:t>Calling some cloud APIs.</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Backup</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6: ER, Relational, SQL 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12498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4CD3269-FCD0-0036-6BF5-64ADF2C93C93}"/>
              </a:ext>
            </a:extLst>
          </p:cNvPr>
          <p:cNvSpPr>
            <a:spLocks noGrp="1"/>
          </p:cNvSpPr>
          <p:nvPr>
            <p:ph idx="1"/>
          </p:nvPr>
        </p:nvSpPr>
        <p:spPr>
          <a:xfrm>
            <a:off x="5943600" y="590550"/>
            <a:ext cx="3048000" cy="4038600"/>
          </a:xfrm>
        </p:spPr>
        <p:txBody>
          <a:bodyPr/>
          <a:lstStyle/>
          <a:p>
            <a:r>
              <a:rPr lang="en-US" sz="1600" dirty="0"/>
              <a:t>You can see that loading is an intensive task.</a:t>
            </a:r>
          </a:p>
          <a:p>
            <a:r>
              <a:rPr lang="en-US" sz="1600" dirty="0"/>
              <a:t>What is happening is that there are three logical operations running in parallel</a:t>
            </a:r>
          </a:p>
          <a:p>
            <a:pPr lvl="1"/>
            <a:r>
              <a:rPr lang="en-US" sz="1400" dirty="0"/>
              <a:t>Read file into memory.</a:t>
            </a:r>
          </a:p>
          <a:p>
            <a:pPr lvl="1"/>
            <a:r>
              <a:rPr lang="en-US" sz="1400" dirty="0"/>
              <a:t>Convert CSV to SQL</a:t>
            </a:r>
          </a:p>
          <a:p>
            <a:pPr lvl="1"/>
            <a:r>
              <a:rPr lang="en-US" sz="1400" dirty="0"/>
              <a:t>INSERT into tables.</a:t>
            </a:r>
          </a:p>
          <a:p>
            <a:r>
              <a:rPr lang="en-US" sz="1600" dirty="0"/>
              <a:t>Each operation is a mix of CPU and IO.</a:t>
            </a:r>
          </a:p>
          <a:p>
            <a:pPr lvl="1"/>
            <a:endParaRPr lang="en-US" sz="1400" dirty="0"/>
          </a:p>
        </p:txBody>
      </p:sp>
      <p:sp>
        <p:nvSpPr>
          <p:cNvPr id="3" name="Title 2">
            <a:extLst>
              <a:ext uri="{FF2B5EF4-FFF2-40B4-BE49-F238E27FC236}">
                <a16:creationId xmlns:a16="http://schemas.microsoft.com/office/drawing/2014/main" id="{43E9ABDF-7F59-494A-FB7D-C24CBD45B7E2}"/>
              </a:ext>
            </a:extLst>
          </p:cNvPr>
          <p:cNvSpPr>
            <a:spLocks noGrp="1"/>
          </p:cNvSpPr>
          <p:nvPr>
            <p:ph type="title"/>
          </p:nvPr>
        </p:nvSpPr>
        <p:spPr/>
        <p:txBody>
          <a:bodyPr/>
          <a:lstStyle/>
          <a:p>
            <a:r>
              <a:rPr lang="en-US" dirty="0"/>
              <a:t>Database Loading</a:t>
            </a:r>
          </a:p>
        </p:txBody>
      </p:sp>
      <p:pic>
        <p:nvPicPr>
          <p:cNvPr id="4" name="Picture 3">
            <a:extLst>
              <a:ext uri="{FF2B5EF4-FFF2-40B4-BE49-F238E27FC236}">
                <a16:creationId xmlns:a16="http://schemas.microsoft.com/office/drawing/2014/main" id="{F317194B-02B8-FC71-9E4E-C2A11C6973D9}"/>
              </a:ext>
            </a:extLst>
          </p:cNvPr>
          <p:cNvPicPr>
            <a:picLocks noChangeAspect="1"/>
          </p:cNvPicPr>
          <p:nvPr/>
        </p:nvPicPr>
        <p:blipFill>
          <a:blip r:embed="rId2"/>
          <a:stretch>
            <a:fillRect/>
          </a:stretch>
        </p:blipFill>
        <p:spPr>
          <a:xfrm>
            <a:off x="140975" y="453718"/>
            <a:ext cx="5624452" cy="4236063"/>
          </a:xfrm>
          <a:prstGeom prst="rect">
            <a:avLst/>
          </a:prstGeom>
        </p:spPr>
      </p:pic>
      <p:sp>
        <p:nvSpPr>
          <p:cNvPr id="5" name="Rectangle 4">
            <a:extLst>
              <a:ext uri="{FF2B5EF4-FFF2-40B4-BE49-F238E27FC236}">
                <a16:creationId xmlns:a16="http://schemas.microsoft.com/office/drawing/2014/main" id="{CA2848DD-BF73-6C27-F45A-CB60B343A9B5}"/>
              </a:ext>
            </a:extLst>
          </p:cNvPr>
          <p:cNvSpPr/>
          <p:nvPr/>
        </p:nvSpPr>
        <p:spPr>
          <a:xfrm>
            <a:off x="140975" y="895350"/>
            <a:ext cx="5624452" cy="3048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87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66448</TotalTime>
  <Words>3835</Words>
  <Application>Microsoft Macintosh PowerPoint</Application>
  <PresentationFormat>On-screen Show (16:9)</PresentationFormat>
  <Paragraphs>425</Paragraphs>
  <Slides>63</Slides>
  <Notes>32</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63</vt:i4>
      </vt:variant>
    </vt:vector>
  </HeadingPairs>
  <TitlesOfParts>
    <vt:vector size="77" baseType="lpstr">
      <vt:lpstr>Arial</vt:lpstr>
      <vt:lpstr>Calibri</vt:lpstr>
      <vt:lpstr>Helvetica</vt:lpstr>
      <vt:lpstr>Monotype Sorts</vt:lpstr>
      <vt:lpstr>Museo For Dell</vt:lpstr>
      <vt:lpstr>Museo Sans For Dell</vt:lpstr>
      <vt:lpstr>Times New Roman</vt:lpstr>
      <vt:lpstr>Webdings</vt:lpstr>
      <vt:lpstr>Wingdings</vt:lpstr>
      <vt:lpstr>Office Theme</vt:lpstr>
      <vt:lpstr>5_db-5-grey</vt:lpstr>
      <vt:lpstr>6_db-5-grey</vt:lpstr>
      <vt:lpstr>1_Office Theme</vt:lpstr>
      <vt:lpstr>2_db-5-grey</vt:lpstr>
      <vt:lpstr>PowerPoint Presentation</vt:lpstr>
      <vt:lpstr>PowerPoint Presentation</vt:lpstr>
      <vt:lpstr>Contents</vt:lpstr>
      <vt:lpstr>PowerPoint Presentation</vt:lpstr>
      <vt:lpstr>Codd’s 12 Rules</vt:lpstr>
      <vt:lpstr>Codd’s 12 Rules</vt:lpstr>
      <vt:lpstr>Codd’s 12 Rules</vt:lpstr>
      <vt:lpstr>NULL and Correct Answers</vt:lpstr>
      <vt:lpstr>Metadata and Catalog</vt:lpstr>
      <vt:lpstr>Data Definition Language (DDL)</vt:lpstr>
      <vt:lpstr>Data Dictionary Storage</vt:lpstr>
      <vt:lpstr>Relational Representation of System Metadata</vt:lpstr>
      <vt:lpstr>MySQL Catalog (Information_Schema)</vt:lpstr>
      <vt:lpstr>PowerPoint Presentation</vt:lpstr>
      <vt:lpstr>PowerPoint Presentation</vt:lpstr>
      <vt:lpstr>Weak Entity Sets</vt:lpstr>
      <vt:lpstr>Weak Entity Sets (Cont.)</vt:lpstr>
      <vt:lpstr>Weak Entity Sets (Cont.)</vt:lpstr>
      <vt:lpstr>Expressing Weak Entity Sets</vt:lpstr>
      <vt:lpstr>An Example – Classic Models </vt:lpstr>
      <vt:lpstr>Redundant Attributes</vt:lpstr>
      <vt:lpstr>Design Alternatives</vt:lpstr>
      <vt:lpstr>Complex Attributes</vt:lpstr>
      <vt:lpstr>Composite Attributes</vt:lpstr>
      <vt:lpstr>Example from IMDB</vt:lpstr>
      <vt:lpstr>Relationship Sets (Cont.)</vt:lpstr>
      <vt:lpstr>Relationship Sets with Attributes</vt:lpstr>
      <vt:lpstr>Roles</vt:lpstr>
      <vt:lpstr>Degree of a Relationship Set</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lpstr>Approximate Model</vt:lpstr>
      <vt:lpstr>Course Number</vt:lpstr>
      <vt:lpstr>Columbia Open Data Service</vt:lpstr>
      <vt:lpstr>Associative Entity</vt:lpstr>
      <vt:lpstr>Associative Entity</vt:lpstr>
      <vt:lpstr>PowerPoint Presentation</vt:lpstr>
      <vt:lpstr>Do Some Examples</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Walkthrough</vt:lpstr>
      <vt:lpstr>PowerPoint Presentation</vt:lpstr>
      <vt:lpstr>Database Loading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606</cp:revision>
  <cp:lastPrinted>2021-09-23T10:10:07Z</cp:lastPrinted>
  <dcterms:created xsi:type="dcterms:W3CDTF">2010-04-12T23:12:02Z</dcterms:created>
  <dcterms:modified xsi:type="dcterms:W3CDTF">2023-10-13T17:05:26Z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